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9" r:id="rId2"/>
    <p:sldId id="258" r:id="rId3"/>
    <p:sldId id="256" r:id="rId4"/>
    <p:sldId id="257" r:id="rId5"/>
    <p:sldId id="262" r:id="rId6"/>
    <p:sldId id="294" r:id="rId7"/>
    <p:sldId id="266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29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BF1733"/>
    <a:srgbClr val="FFCCFF"/>
    <a:srgbClr val="FFFFFF"/>
    <a:srgbClr val="FF99FF"/>
    <a:srgbClr val="CC99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579" autoAdjust="0"/>
  </p:normalViewPr>
  <p:slideViewPr>
    <p:cSldViewPr>
      <p:cViewPr>
        <p:scale>
          <a:sx n="91" d="100"/>
          <a:sy n="91" d="100"/>
        </p:scale>
        <p:origin x="-1210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50EB0-E96A-4A42-8973-20803CE442DA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C3A8A-B3D1-4F8E-BAD3-250E95DD04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691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1B39D4-BBE2-4F25-A9DD-7988C610CC86}" type="datetimeFigureOut">
              <a:rPr lang="ru-RU" smtClean="0"/>
              <a:pPr/>
              <a:t>25.02.2022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CB25A-5A08-471C-A3DE-5B4BD228CB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1B39D4-BBE2-4F25-A9DD-7988C610CC86}" type="datetimeFigureOut">
              <a:rPr lang="ru-RU" smtClean="0"/>
              <a:pPr/>
              <a:t>25.02.2022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CB25A-5A08-471C-A3DE-5B4BD228CB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1B39D4-BBE2-4F25-A9DD-7988C610CC86}" type="datetimeFigureOut">
              <a:rPr lang="ru-RU" smtClean="0"/>
              <a:pPr/>
              <a:t>25.02.2022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CB25A-5A08-471C-A3DE-5B4BD228CB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1B39D4-BBE2-4F25-A9DD-7988C610CC86}" type="datetimeFigureOut">
              <a:rPr lang="ru-RU" smtClean="0"/>
              <a:pPr/>
              <a:t>25.02.2022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CB25A-5A08-471C-A3DE-5B4BD228CB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1B39D4-BBE2-4F25-A9DD-7988C610CC86}" type="datetimeFigureOut">
              <a:rPr lang="ru-RU" smtClean="0"/>
              <a:pPr/>
              <a:t>25.02.2022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CB25A-5A08-471C-A3DE-5B4BD228CB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1B39D4-BBE2-4F25-A9DD-7988C610CC86}" type="datetimeFigureOut">
              <a:rPr lang="ru-RU" smtClean="0"/>
              <a:pPr/>
              <a:t>25.02.2022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CB25A-5A08-471C-A3DE-5B4BD228CB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1B39D4-BBE2-4F25-A9DD-7988C610CC86}" type="datetimeFigureOut">
              <a:rPr lang="ru-RU" smtClean="0"/>
              <a:pPr/>
              <a:t>25.02.2022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CB25A-5A08-471C-A3DE-5B4BD228CB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1B39D4-BBE2-4F25-A9DD-7988C610CC86}" type="datetimeFigureOut">
              <a:rPr lang="ru-RU" smtClean="0"/>
              <a:pPr/>
              <a:t>25.02.2022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CB25A-5A08-471C-A3DE-5B4BD228CB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1B39D4-BBE2-4F25-A9DD-7988C610CC86}" type="datetimeFigureOut">
              <a:rPr lang="ru-RU" smtClean="0"/>
              <a:pPr/>
              <a:t>25.02.2022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CB25A-5A08-471C-A3DE-5B4BD228CB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1B39D4-BBE2-4F25-A9DD-7988C610CC86}" type="datetimeFigureOut">
              <a:rPr lang="ru-RU" smtClean="0"/>
              <a:pPr/>
              <a:t>25.02.2022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CB25A-5A08-471C-A3DE-5B4BD228CB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1B39D4-BBE2-4F25-A9DD-7988C610CC86}" type="datetimeFigureOut">
              <a:rPr lang="ru-RU" smtClean="0"/>
              <a:pPr/>
              <a:t>25.02.2022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CB25A-5A08-471C-A3DE-5B4BD228CB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D1B39D4-BBE2-4F25-A9DD-7988C610CC86}" type="datetimeFigureOut">
              <a:rPr lang="ru-RU" smtClean="0"/>
              <a:pPr/>
              <a:t>25.02.2022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A2CB25A-5A08-471C-A3DE-5B4BD228CB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i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emp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7938368" cy="62200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19672" y="3428420"/>
            <a:ext cx="62646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у детей самостоятельности и ее актуальность для дальнейшего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обучения.»</a:t>
            </a:r>
            <a:endParaRPr kumimoji="0" lang="ru-RU" sz="2800" b="1" i="0" u="none" strike="noStrike" normalizeH="0" baseline="0" dirty="0" smtClean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50851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905"/>
                <a:solidFill>
                  <a:srgbClr val="BF17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Клименко Анастасия Александровна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905"/>
                <a:solidFill>
                  <a:srgbClr val="BF17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Воспитатель Крыловской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905"/>
                <a:solidFill>
                  <a:srgbClr val="BF17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дошкольной группы</a:t>
            </a:r>
            <a:endParaRPr lang="ru-RU" b="1" dirty="0" smtClean="0">
              <a:ln w="1905"/>
              <a:solidFill>
                <a:srgbClr val="BF17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88640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Муниципальное бюджетное образовательное учреждение</a:t>
            </a:r>
          </a:p>
          <a:p>
            <a:pPr algn="ctr"/>
            <a:r>
              <a:rPr lang="ru-RU" sz="1600" dirty="0" smtClean="0"/>
              <a:t>Крыловская дошкольная группа «Ромашка»</a:t>
            </a:r>
            <a:endParaRPr lang="ru-RU" sz="16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6632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Следует подчеркнуть, что для успешного вхождения в «учебную деятельность» особое значение имеет уровень самостоятельности с элементами творчества. Опыт самостоятельной творческой деятельности, полученный ребенком в дошкольные годы, развивает в нем уверенность в своих силах, снижает тревожность при столкновении с новыми проблемами, создает привычку самостоятельно искать пути решения, учитывая имеющиеся условия. </a:t>
            </a:r>
          </a:p>
        </p:txBody>
      </p:sp>
      <p:pic>
        <p:nvPicPr>
          <p:cNvPr id="5122" name="Picture 2" descr="Творческая самореализация ребенк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56992"/>
            <a:ext cx="547260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247482"/>
      </p:ext>
    </p:extLst>
  </p:cSld>
  <p:clrMapOvr>
    <a:masterClrMapping/>
  </p:clrMapOvr>
  <p:transition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64617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Научные данные показывают, что в жизни значительное число детей старшего дошкольного возраста не достигают высоких уровней самостоятельности. Диапазон сниженных уровней самостоятельности колеблется в интервале от 18% до 45% от общего числа обследованных детей. Учитывая сказанное выше, можно утверждать, что дети, не достигшие необходимого уровня самостоятельности, неизбежно столкнутся с серьезными трудностями в учебе, у них затянется адаптационный период к школе, они чаще других детей болеют, испытывают тревожность и разного рода недомогания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Дети раннего возраста (61 фото) 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319601"/>
            <a:ext cx="4572000" cy="237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67520"/>
      </p:ext>
    </p:extLst>
  </p:cSld>
  <p:clrMapOvr>
    <a:masterClrMapping/>
  </p:clrMapOvr>
  <p:transition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9963" y="116632"/>
            <a:ext cx="799288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высокого уровня самостоятельности дошкольника характерно:</a:t>
            </a:r>
          </a:p>
          <a:p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стремление к самостоятельности (в познании, в общении, в деятельности), </a:t>
            </a:r>
          </a:p>
          <a:p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умение действовать по собственной инициативе, замечать необходимость своего участия в тех или иных обстоятельствах; </a:t>
            </a:r>
          </a:p>
          <a:p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умение выполнять привычные дела без обращения за помощью и контроля взрослого; умение сознательно действовать в ситуации заданных требований и условий деятельности (действовать по Правилам, поставленным условиям, по инструкции); </a:t>
            </a:r>
          </a:p>
          <a:p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умение осознанно действовать в новых условиях (поставить цель, учесть новые условия деятельности, осуществить элементарное планирование, получить результат); </a:t>
            </a:r>
          </a:p>
          <a:p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умение осуществлять элементарный самоконтроль и самооценку результатов деятельности с позиции цели и требований; </a:t>
            </a:r>
          </a:p>
          <a:p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умение переносить известные способы действий в новые условия, комбинировать и вариативно использовать имеющийся опыт, знания, умения, проявлять творческий подход к разрешению задач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ребенок самостоятельность.jpg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5791"/>
            <a:ext cx="3419103" cy="13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465796"/>
      </p:ext>
    </p:extLst>
  </p:cSld>
  <p:clrMapOvr>
    <a:masterClrMapping/>
  </p:clrMapOvr>
  <p:transition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6632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Таким образом, современные педагогические технологии в дошкольном образовании направлены на реализацию государственных стандартов дошкольного образования. Современные образовательные технологии имеют общие признаки: ориентированность на самостоятельное или совместное со взрослым открытие нового практического опыта, возможность его анализировать и преобразовывать. Принципиально важной стороной в педагогической технологии является позиция ребенка в образовательном процессе, отношение к ребенку со стороны взрослых. Взрослый в общении с детьми придерживается положения: «Не рядом, не над ним, а вместе!». Только при таком подходе ребенок чувствует себя субъектом, получая возможность быть самостоятельным, инициативным, активным деятелем, который отвечает за свои поступки и поведение.</a:t>
            </a:r>
          </a:p>
        </p:txBody>
      </p:sp>
      <p:pic>
        <p:nvPicPr>
          <p:cNvPr id="8194" name="Picture 2" descr="Они же - сообразительные, не паникующие, дающие детям самостоятельность. в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149080"/>
            <a:ext cx="4572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958170"/>
      </p:ext>
    </p:extLst>
  </p:cSld>
  <p:clrMapOvr>
    <a:masterClrMapping/>
  </p:clrMapOvr>
  <p:transition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7826" y="116632"/>
            <a:ext cx="810264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Самостоятельность в общепринятом значении – это независимость, способность и стремление человека совершать действия или поступки без помощи других. Стать самостоятельным – объективная необходимость и естественная потребность ребёнка. Ребёнок, более чем кто-либо другой стремится проявить своё «Я», утвердиться в своих знаниях, убеждая взрослого, что может сделать что-то не хуже других, доказывая, что может обойтись без их помощи. </a:t>
            </a:r>
          </a:p>
          <a:p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педагогической литературе понятие «самостоятельность» рассматривается с самых разных позиций. Одни склонны считать самостоятельным ребенка, способного действовать своими собственными силами, умеющего преодолевать посильные препятствия без обращения за помощью к взрослым. Самостоятельный – это тот ребенок, который владеет собственной инициативой, творчески относится к окружающей действительности. Самостоятельным ребенка считают, который играет, занимается, гуляет отдельно от взрослых, способного в споре отстоять свое мнение, дать собственную оценку работе или поступкам сверстников, а подчас и взрослых. </a:t>
            </a:r>
          </a:p>
        </p:txBody>
      </p:sp>
    </p:spTree>
    <p:extLst>
      <p:ext uri="{BB962C8B-B14F-4D97-AF65-F5344CB8AC3E}">
        <p14:creationId xmlns:p14="http://schemas.microsoft.com/office/powerpoint/2010/main" val="3395289646"/>
      </p:ext>
    </p:extLst>
  </p:cSld>
  <p:clrMapOvr>
    <a:masterClrMapping/>
  </p:clrMapOvr>
  <p:transition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к помочь ребенку стать уверенным в себе? как воспитать и привить уверенно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27280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temp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316001"/>
            <a:ext cx="5544616" cy="35419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339752" y="260648"/>
            <a:ext cx="4392488" cy="792088"/>
          </a:xfrm>
          <a:prstGeom prst="bevel">
            <a:avLst>
              <a:gd name="adj" fmla="val 17000"/>
            </a:avLst>
          </a:prstGeom>
          <a:gradFill rotWithShape="0">
            <a:gsLst>
              <a:gs pos="0">
                <a:srgbClr val="33CCFF"/>
              </a:gs>
              <a:gs pos="50000">
                <a:srgbClr val="FFFFFF"/>
              </a:gs>
              <a:gs pos="100000">
                <a:srgbClr val="33CCFF"/>
              </a:gs>
            </a:gsLst>
            <a:lin ang="5400000" scaled="1"/>
          </a:gradFill>
          <a:ln w="28440">
            <a:solidFill>
              <a:srgbClr val="009DD9"/>
            </a:solidFill>
            <a:miter lim="800000"/>
            <a:headEnd/>
            <a:tailEnd/>
          </a:ln>
          <a:effectLst>
            <a:outerShdw dist="107933" dir="18900000" algn="ctr" rotWithShape="0">
              <a:srgbClr val="009DD9">
                <a:alpha val="50027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Самостоятельность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166843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Times New Roman"/>
              </a:rPr>
              <a:t>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Самостоятельность</a:t>
            </a:r>
            <a:r>
              <a:rPr lang="ru-RU" dirty="0">
                <a:ea typeface="Times New Roman"/>
              </a:rPr>
              <a:t> не рождается сама по себе, она воспитывается и развивается. Особое место в этом процессе занимает </a:t>
            </a:r>
            <a:r>
              <a:rPr lang="ru-RU" dirty="0" smtClean="0">
                <a:ea typeface="Times New Roman"/>
              </a:rPr>
              <a:t>дошкольный возраст</a:t>
            </a:r>
            <a:r>
              <a:rPr lang="ru-RU" dirty="0">
                <a:ea typeface="Times New Roman"/>
              </a:rPr>
              <a:t>.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Самостоятельность-</a:t>
            </a:r>
            <a:r>
              <a:rPr lang="ru-RU" dirty="0">
                <a:ea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качество сложное, оно выражается в свободе от внешних влияний и принуждений. Это способность подчинять своё поведение собственным взглядам, готовность осуществлять деятельность без опоры на постороннюю помощь.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Именно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от того, как будут заложены основы самостоятельности в младшем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возрасте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, зависит развитие этого важного качества в дальнейшем.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s3.amazonaws.com/files.haikulearning.com/data/cue/minisite_1363359/8c758a3a3acb/group_meeting_puzzle_final_step_1600_cl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068960"/>
            <a:ext cx="5544616" cy="359533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51963" y="692696"/>
            <a:ext cx="8064896" cy="2152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75"/>
              </a:lnSpc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Семья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– первый коллектив ребёнка, естественная среда его развития, где закладываются основы будущей личности.   </a:t>
            </a: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</a:endParaRPr>
          </a:p>
          <a:p>
            <a:pPr>
              <a:lnSpc>
                <a:spcPts val="1575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С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момента, когда ребёнок поступает в образовательное учреждение, возникает 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«педагогический треугольник»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(воспитатель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–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ребенок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– родитель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).</a:t>
            </a:r>
          </a:p>
          <a:p>
            <a:pPr>
              <a:lnSpc>
                <a:spcPts val="1575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От того, как складываются отношения между педагогами,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воспитанниками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и их родителями зависят и достижения в воспитании и развитии детей. </a:t>
            </a: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</a:endParaRPr>
          </a:p>
          <a:p>
            <a:pPr>
              <a:lnSpc>
                <a:spcPts val="1575"/>
              </a:lnSpc>
              <a:spcAft>
                <a:spcPts val="0"/>
              </a:spcAft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Семья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становится не только объектом, но и субъектом взаимодействия. Именно на неё возлагается ответственность за воспитание и обучение детей, 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семья должна стать социально-активным участником учебно-воспитательного процесса.</a:t>
            </a:r>
            <a:endParaRPr lang="ru-RU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692696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Самостоятельность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– одно из ведущих качеств личности, поэтому его необходимо формировать с детства. Его нужно воспитывать и заботливо выращивать, опираясь прежде всего на те области знаний и умений, которые ребенку интересны.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27584" y="3429000"/>
            <a:ext cx="7488832" cy="2736304"/>
            <a:chOff x="251520" y="3140968"/>
            <a:chExt cx="5414317" cy="2761750"/>
          </a:xfrm>
        </p:grpSpPr>
        <p:pic>
          <p:nvPicPr>
            <p:cNvPr id="2050" name="Picture 2" descr="http://animalphotos.ru/photo/fe/fec73bcc4ea97f49ffcb60457d32d99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3140968"/>
              <a:ext cx="3672408" cy="2761750"/>
            </a:xfrm>
            <a:prstGeom prst="rect">
              <a:avLst/>
            </a:prstGeom>
            <a:noFill/>
          </p:spPr>
        </p:pic>
        <p:pic>
          <p:nvPicPr>
            <p:cNvPr id="3074" name="Picture 2" descr="http://journet.ru/uploads/posts/2015-07/1436181543_574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59833" y="3140968"/>
              <a:ext cx="2606004" cy="27363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88233"/>
            <a:ext cx="79928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формирования у детей 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самостоятельности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была и остаётся на сегодняшний день одной из самых актуальных. При введении ФГОС дошкольного образования данная проблема будет еще актуальнее, так как в педагогике ранее такую проблему не исследовали. 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Самостоятельность личности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является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стержневой стороной характера человека, и их воспитанию должно быть уделено серьёзное внимание. Целесообразность формирования на стадии дошкольного детства личности, не пассивно созерцает действительность, а активно преобразует её, обозначена в ряде исследований и нормативных правовых документах. </a:t>
            </a:r>
          </a:p>
          <a:p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Так, в 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«Концепции дошкольного воспитания»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отмечено, что необходимо «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побуждать детей к инициативности и самостоятельности»,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определены основные положения по формированию не просто социального индивида, а социально активной личности. 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4345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471654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ФГОС ДО определено, что одним из основных принципов дошкольного образования является поддержка детей в различных видах деятельности. Поддержка инициативы является также условием, необходимым для создания социальной ситуации развития ребенка. </a:t>
            </a:r>
          </a:p>
        </p:txBody>
      </p:sp>
      <p:pic>
        <p:nvPicPr>
          <p:cNvPr id="1026" name="Picture 2" descr="https://psy-files.ru/wp-content/uploads/3/6/e/36ea168c936fed205248d2ea62f514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24944"/>
            <a:ext cx="691276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874353"/>
      </p:ext>
    </p:extLst>
  </p:cSld>
  <p:clrMapOvr>
    <a:masterClrMapping/>
  </p:clrMapOvr>
  <p:transition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188640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этапе завершения этапа дошкольного образования целевыми ориентирами, определенными ФГОС ДО, предусматриваются следующие возрастные характеристики: </a:t>
            </a:r>
          </a:p>
          <a:p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-ребенок проявляет инициативу и самостоятельность в различных видах деятельности; </a:t>
            </a:r>
          </a:p>
          <a:p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способен выбирать себе род занятий, участников по совместной деятельности; ребенок способен к волевым усилиям; </a:t>
            </a:r>
          </a:p>
          <a:p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пытается самостоятельно придумывать объяснения явлениям природы и поступкам людей; способен к принятию собственных решений</a:t>
            </a:r>
            <a:r>
              <a:rPr lang="ru-RU" dirty="0"/>
              <a:t>.</a:t>
            </a:r>
          </a:p>
        </p:txBody>
      </p:sp>
      <p:pic>
        <p:nvPicPr>
          <p:cNvPr id="2050" name="Picture 2" descr="Как научить ребёнка самостоятельност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12955"/>
            <a:ext cx="6336704" cy="190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474345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Одним из важных направлений психолого-педагогического сопровождения ребенка дошкольного возраста, по мнению С.Д. Кириенко, является целенаправленная помощь в формировании у него самостоятельности как основы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жизнедеятельности. Интерес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к проблеме организации самостоятельной деятельности дошкольников в образовательном процессе детского сада обуславливается гуманистическими задачами более полного раскрытия индивидуальности развивающейся личности, ее творческого потенциала.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</a:endParaRPr>
          </a:p>
        </p:txBody>
      </p:sp>
      <p:pic>
        <p:nvPicPr>
          <p:cNvPr id="3074" name="Picture 2" descr="Самостоятельность воспитывается с раннего возраста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59997"/>
            <a:ext cx="4572000" cy="217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091855"/>
      </p:ext>
    </p:extLst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Самостоятельность ребенка-дошкольника является показателем его готовности к школьному обучению. Критериями здесь выступают:</a:t>
            </a:r>
          </a:p>
          <a:p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стремление к решению задач деятельности без помощи со стороны других людей, </a:t>
            </a:r>
          </a:p>
          <a:p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умение поставить цель деятельности, </a:t>
            </a:r>
          </a:p>
          <a:p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осуществить элементарное планирование, </a:t>
            </a:r>
          </a:p>
          <a:p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реализовать задуманное и получить результат, адекватный поставленной цели, а также способность к проявлению инициативы и творчества в решении возникающих задач 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Дети любят яркие картинки, где изображены сказочные животные, разные персон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300"/>
            <a:ext cx="4572000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10304"/>
      </p:ext>
    </p:extLst>
  </p:cSld>
  <p:clrMapOvr>
    <a:masterClrMapping/>
  </p:clrMapOvr>
  <p:transition>
    <p:circle/>
  </p:transition>
</p:sld>
</file>

<file path=ppt/theme/theme1.xml><?xml version="1.0" encoding="utf-8"?>
<a:theme xmlns:a="http://schemas.openxmlformats.org/drawingml/2006/main" name="голубой с кадратиками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 Корякова А.А. Когалым защита проекта - копия</Template>
  <TotalTime>769</TotalTime>
  <Words>1029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голубой с кадратиками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fizika</cp:lastModifiedBy>
  <cp:revision>84</cp:revision>
  <dcterms:created xsi:type="dcterms:W3CDTF">2015-11-30T17:47:16Z</dcterms:created>
  <dcterms:modified xsi:type="dcterms:W3CDTF">2022-02-25T06:17:41Z</dcterms:modified>
</cp:coreProperties>
</file>